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7" r:id="rId5"/>
    <p:sldId id="280" r:id="rId6"/>
    <p:sldId id="281" r:id="rId7"/>
    <p:sldId id="282" r:id="rId8"/>
    <p:sldId id="283" r:id="rId9"/>
    <p:sldId id="284" r:id="rId10"/>
    <p:sldId id="285" r:id="rId11"/>
    <p:sldId id="286" r:id="rId12"/>
  </p:sldIdLst>
  <p:sldSz cx="12192000" cy="6858000"/>
  <p:notesSz cx="6858000" cy="9144000"/>
  <p:defaultTextStyle>
    <a:defPPr rtl="0">
      <a:defRPr lang="da-d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138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05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077B08D-2487-4D86-B500-0AB642B9DBDB}" type="datetime1">
              <a:rPr lang="da-DK" smtClean="0"/>
              <a:t>11-01-2021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0E0C28A-8301-4D09-BF6F-17D11FC68C4F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36882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C6014B-011E-47E8-B399-338BB8F7B8A2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 dirty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 dirty="0"/>
              <a:t>Klik for at redigere i master</a:t>
            </a:r>
          </a:p>
          <a:p>
            <a:pPr lvl="1" rtl="0"/>
            <a:r>
              <a:rPr lang="da-DK" noProof="0" dirty="0"/>
              <a:t>Andet niveau</a:t>
            </a:r>
          </a:p>
          <a:p>
            <a:pPr lvl="2" rtl="0"/>
            <a:r>
              <a:rPr lang="da-DK" noProof="0" dirty="0"/>
              <a:t>Tredje niveau</a:t>
            </a:r>
          </a:p>
          <a:p>
            <a:pPr lvl="3" rtl="0"/>
            <a:r>
              <a:rPr lang="da-DK" noProof="0" dirty="0"/>
              <a:t>Fjerde niveau</a:t>
            </a:r>
          </a:p>
          <a:p>
            <a:pPr lvl="4" rtl="0"/>
            <a:r>
              <a:rPr lang="da-DK" noProof="0" dirty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127234-4CCC-4D44-8574-686ADA7EE3A8}" type="slidenum">
              <a:rPr lang="da-DK" noProof="0" smtClean="0"/>
              <a:t>‹nr.›</a:t>
            </a:fld>
            <a:endParaRPr lang="da-DK" noProof="0" dirty="0"/>
          </a:p>
        </p:txBody>
      </p:sp>
    </p:spTree>
    <p:extLst>
      <p:ext uri="{BB962C8B-B14F-4D97-AF65-F5344CB8AC3E}">
        <p14:creationId xmlns:p14="http://schemas.microsoft.com/office/powerpoint/2010/main" val="4704787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127234-4CCC-4D44-8574-686ADA7EE3A8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85991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Billed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ktangel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Billed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Billed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a-DK" noProof="0"/>
              <a:t>Klik for at redigere undertiteltypografien i masteren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 rtlCol="0"/>
          <a:lstStyle>
            <a:lvl1pPr>
              <a:defRPr/>
            </a:lvl1pPr>
          </a:lstStyle>
          <a:p>
            <a:fld id="{CE9CAD03-4E12-469F-9273-8A57C976C3A4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billede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a-DK" noProof="0"/>
              <a:t>Klik på ikonet for at tilføje et billede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 rtlCol="0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8F0FA1E-FE24-4B9A-8289-C1AD03F1962A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rtlCol="0" anchor="ctr">
            <a:normAutofit/>
          </a:bodyPr>
          <a:lstStyle>
            <a:lvl1pPr algn="ctr">
              <a:defRPr sz="32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02EF962-8E35-4580-8D21-32903B8C0BB0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rtlCol="0"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42D8918-2B29-404B-89D3-6ACEBA05454D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sp>
        <p:nvSpPr>
          <p:cNvPr id="14" name="Tekstfelt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5" name="Tekstfelt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cxnSp>
        <p:nvCxnSpPr>
          <p:cNvPr id="19" name="Lige forbindelse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9855E5-37B0-4049-AA48-9CCD2B32DAF7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med citat og nav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23" name="Pladsholder til tekst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AB0CA8C-2AFF-4BCD-9DCC-6FD1BF1F00D0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sp>
        <p:nvSpPr>
          <p:cNvPr id="12" name="Tekstfelt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3" name="Tekstfelt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cxnSp>
        <p:nvCxnSpPr>
          <p:cNvPr id="26" name="Lige forbindelse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dt eller fals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20" name="Pladsholder til tekst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C3B155-EF09-4D55-BD0D-0836D976C20E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lodret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62FE45A-E51C-44AA-AFA5-AFBC81DC7DDE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lodret tekst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rtlCol="0" anchor="t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A65D54-2FAA-4A76-8AC1-D0A6D079CD29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Lige forbindelse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1657619-C3D5-429C-B08B-DD35C33230BA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97799C9-84D9-46D2-A11E-BCF8A720529D}" type="slidenum">
              <a:rPr lang="da-DK" noProof="0" smtClean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ktion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rtlCol="0" anchor="b">
            <a:normAutofit/>
          </a:bodyPr>
          <a:lstStyle>
            <a:lvl1pPr algn="ctr">
              <a:defRPr sz="44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F3A4874-7C65-45C9-B88D-0C9229A96866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6" name="Lige forbindelse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Lige forbindelse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40CFD84-990C-4902-8B5F-C5562C4CF409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84065D-F351-4B03-BD91-D8A6B8D4B362}" type="slidenum">
              <a:rPr lang="da-DK" noProof="0" smtClean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FC0ECCB-5637-47DE-A091-361EF855819D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9" name="Pladsholder til slide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8" name="Lige forbindelse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A25DA3C-0806-4435-86DD-1D5C9936D65B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E401879-41F1-41D8-9792-BDD6A2C85707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rtlCol="0" anchor="ctr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8CABFCD-3DF8-4DB8-9264-FEEC74F79A0C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6" name="Lige forbindelse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17" name="Pladsholder til billede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a-DK" noProof="0"/>
              <a:t>Klik på ikonet for at tilføje et billede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876CA1C-756F-47DD-A55C-94B954E6F08E}" type="datetime1">
              <a:rPr lang="da-DK" smtClean="0"/>
              <a:pPr/>
              <a:t>11-01-2021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Billed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ktangel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Billed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Billed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a-DK" noProof="0" dirty="0"/>
              <a:t>Klik for at redigere titeltypografier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da-DK" noProof="0" dirty="0"/>
              <a:t>Klik for at redigere i master</a:t>
            </a:r>
          </a:p>
          <a:p>
            <a:pPr lvl="1" rtl="0"/>
            <a:r>
              <a:rPr lang="da-DK" noProof="0" dirty="0"/>
              <a:t>Andet niveau</a:t>
            </a:r>
          </a:p>
          <a:p>
            <a:pPr lvl="2" rtl="0"/>
            <a:r>
              <a:rPr lang="da-DK" noProof="0" dirty="0"/>
              <a:t>Tredje niveau</a:t>
            </a:r>
          </a:p>
          <a:p>
            <a:pPr lvl="3" rtl="0"/>
            <a:r>
              <a:rPr lang="da-DK" noProof="0" dirty="0"/>
              <a:t>Fjerde niveau</a:t>
            </a:r>
          </a:p>
          <a:p>
            <a:pPr lvl="4" rtl="0"/>
            <a:r>
              <a:rPr lang="da-DK" noProof="0" dirty="0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A912368-A7F2-4802-9144-D4C71A394022}" type="datetime1">
              <a:rPr lang="da-DK" smtClean="0"/>
              <a:t>11-01-2021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lede 6" descr="Nærbillede af træårer">
            <a:extLst>
              <a:ext uri="{FF2B5EF4-FFF2-40B4-BE49-F238E27FC236}">
                <a16:creationId xmlns:a16="http://schemas.microsoft.com/office/drawing/2014/main" id="{B804D254-4D14-4A2A-BA9F-3506BBEE4A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ktangel 26">
            <a:extLst>
              <a:ext uri="{FF2B5EF4-FFF2-40B4-BE49-F238E27FC236}">
                <a16:creationId xmlns:a16="http://schemas.microsoft.com/office/drawing/2014/main" id="{C9D262D4-AE8B-4620-949A-609FC366F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5">
              <a:alphaModFix amt="9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9" name="Rektangel 28">
            <a:extLst>
              <a:ext uri="{FF2B5EF4-FFF2-40B4-BE49-F238E27FC236}">
                <a16:creationId xmlns:a16="http://schemas.microsoft.com/office/drawing/2014/main" id="{3605853C-E63A-49E2-84A4-4B7DD77A5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1" name="Gruppe 30">
            <a:extLst>
              <a:ext uri="{FF2B5EF4-FFF2-40B4-BE49-F238E27FC236}">
                <a16:creationId xmlns:a16="http://schemas.microsoft.com/office/drawing/2014/main" id="{9500549F-5B68-400C-A605-BDF102BDB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32" name="Afrundet rektangel 17">
              <a:extLst>
                <a:ext uri="{FF2B5EF4-FFF2-40B4-BE49-F238E27FC236}">
                  <a16:creationId xmlns:a16="http://schemas.microsoft.com/office/drawing/2014/main" id="{CE12C213-76C6-4953-849D-69BD0C074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a-DK" dirty="0"/>
            </a:p>
          </p:txBody>
        </p:sp>
        <p:pic>
          <p:nvPicPr>
            <p:cNvPr id="33" name="Billede 32">
              <a:extLst>
                <a:ext uri="{FF2B5EF4-FFF2-40B4-BE49-F238E27FC236}">
                  <a16:creationId xmlns:a16="http://schemas.microsoft.com/office/drawing/2014/main" id="{85D5C439-F0A9-41AB-BF38-FB38EB00B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34" name="Afrundet rektangel 20">
              <a:extLst>
                <a:ext uri="{FF2B5EF4-FFF2-40B4-BE49-F238E27FC236}">
                  <a16:creationId xmlns:a16="http://schemas.microsoft.com/office/drawing/2014/main" id="{CE714C63-2EB2-4CE0-8982-994E7A37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a-DK" dirty="0"/>
            </a:p>
          </p:txBody>
        </p:sp>
        <p:pic>
          <p:nvPicPr>
            <p:cNvPr id="35" name="Billede 34">
              <a:extLst>
                <a:ext uri="{FF2B5EF4-FFF2-40B4-BE49-F238E27FC236}">
                  <a16:creationId xmlns:a16="http://schemas.microsoft.com/office/drawing/2014/main" id="{CE568286-7D0B-4E62-BC33-A99A0FD74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C07B5B3-DDE8-49F7-B2D1-6919986D2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>
            <a:normAutofit fontScale="90000"/>
          </a:bodyPr>
          <a:lstStyle/>
          <a:p>
            <a:r>
              <a:rPr lang="da-DK" dirty="0">
                <a:solidFill>
                  <a:srgbClr val="262626"/>
                </a:solidFill>
              </a:rPr>
              <a:t>1. Grundbegreberne indenfor IT-sikkerhed</a:t>
            </a:r>
          </a:p>
        </p:txBody>
      </p:sp>
      <p:cxnSp>
        <p:nvCxnSpPr>
          <p:cNvPr id="37" name="Lige forbindelse 36">
            <a:extLst>
              <a:ext uri="{FF2B5EF4-FFF2-40B4-BE49-F238E27FC236}">
                <a16:creationId xmlns:a16="http://schemas.microsoft.com/office/drawing/2014/main" id="{1E22DAF0-5C05-4D01-A6C7-28326657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Undertitel 2">
            <a:extLst>
              <a:ext uri="{FF2B5EF4-FFF2-40B4-BE49-F238E27FC236}">
                <a16:creationId xmlns:a16="http://schemas.microsoft.com/office/drawing/2014/main" id="{A9BAE068-68BE-4F0A-A521-B170F96E0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da-DK" dirty="0">
                <a:solidFill>
                  <a:srgbClr val="262626"/>
                </a:solidFill>
              </a:rPr>
              <a:t>Forklar de vigtigste grundbegreber indenfor IT-sikkerhed.</a:t>
            </a:r>
            <a:br>
              <a:rPr lang="da-DK" dirty="0">
                <a:solidFill>
                  <a:srgbClr val="262626"/>
                </a:solidFill>
              </a:rPr>
            </a:br>
            <a:r>
              <a:rPr lang="da-DK" dirty="0">
                <a:solidFill>
                  <a:srgbClr val="262626"/>
                </a:solidFill>
              </a:rPr>
              <a:t>Gennemgå ‘</a:t>
            </a:r>
            <a:r>
              <a:rPr lang="da-DK" dirty="0" err="1">
                <a:solidFill>
                  <a:srgbClr val="262626"/>
                </a:solidFill>
              </a:rPr>
              <a:t>best</a:t>
            </a:r>
            <a:r>
              <a:rPr lang="da-DK" dirty="0">
                <a:solidFill>
                  <a:srgbClr val="262626"/>
                </a:solidFill>
              </a:rPr>
              <a:t> practice steps’ for ‘</a:t>
            </a:r>
            <a:r>
              <a:rPr lang="da-DK" dirty="0" err="1">
                <a:solidFill>
                  <a:srgbClr val="262626"/>
                </a:solidFill>
              </a:rPr>
              <a:t>risk</a:t>
            </a:r>
            <a:r>
              <a:rPr lang="da-DK" dirty="0">
                <a:solidFill>
                  <a:srgbClr val="262626"/>
                </a:solidFill>
              </a:rPr>
              <a:t> management’ for organisationer. </a:t>
            </a:r>
            <a:br>
              <a:rPr lang="da-DK" dirty="0">
                <a:solidFill>
                  <a:srgbClr val="262626"/>
                </a:solidFill>
              </a:rPr>
            </a:br>
            <a:r>
              <a:rPr lang="da-DK" dirty="0">
                <a:solidFill>
                  <a:srgbClr val="262626"/>
                </a:solidFill>
              </a:rPr>
              <a:t>Perspektiver til ‘</a:t>
            </a:r>
            <a:r>
              <a:rPr lang="da-DK" dirty="0" err="1">
                <a:solidFill>
                  <a:srgbClr val="262626"/>
                </a:solidFill>
              </a:rPr>
              <a:t>risk</a:t>
            </a:r>
            <a:r>
              <a:rPr lang="da-DK" dirty="0">
                <a:solidFill>
                  <a:srgbClr val="262626"/>
                </a:solidFill>
              </a:rPr>
              <a:t> </a:t>
            </a:r>
            <a:r>
              <a:rPr lang="da-DK" dirty="0" err="1">
                <a:solidFill>
                  <a:srgbClr val="262626"/>
                </a:solidFill>
              </a:rPr>
              <a:t>assesment</a:t>
            </a:r>
            <a:r>
              <a:rPr lang="da-DK" dirty="0">
                <a:solidFill>
                  <a:srgbClr val="262626"/>
                </a:solidFill>
              </a:rPr>
              <a:t>’ i ISO 27001</a:t>
            </a:r>
          </a:p>
        </p:txBody>
      </p:sp>
    </p:spTree>
    <p:extLst>
      <p:ext uri="{BB962C8B-B14F-4D97-AF65-F5344CB8AC3E}">
        <p14:creationId xmlns:p14="http://schemas.microsoft.com/office/powerpoint/2010/main" val="3839077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Grundbegreberne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 dirty="0"/>
              <a:t>Hvad handler IT-Sikkerhed grundlæggende om?</a:t>
            </a:r>
          </a:p>
          <a:p>
            <a:pPr lvl="1"/>
            <a:r>
              <a:rPr lang="da-DK" dirty="0"/>
              <a:t>Beskyttelse af aktiver (Hardware, software, data…)</a:t>
            </a:r>
          </a:p>
          <a:p>
            <a:pPr lvl="1"/>
            <a:r>
              <a:rPr lang="da-DK" dirty="0"/>
              <a:t>Identificering af disse</a:t>
            </a:r>
          </a:p>
          <a:p>
            <a:pPr lvl="1"/>
            <a:r>
              <a:rPr lang="da-DK" dirty="0"/>
              <a:t>Vurdering og evaluering</a:t>
            </a:r>
          </a:p>
          <a:p>
            <a:r>
              <a:rPr lang="da-DK" dirty="0" err="1"/>
              <a:t>Vulnerability</a:t>
            </a:r>
            <a:r>
              <a:rPr lang="da-DK" dirty="0"/>
              <a:t>-</a:t>
            </a:r>
            <a:r>
              <a:rPr lang="da-DK" dirty="0" err="1"/>
              <a:t>Threat</a:t>
            </a:r>
            <a:r>
              <a:rPr lang="da-DK" dirty="0"/>
              <a:t>-Control </a:t>
            </a:r>
            <a:r>
              <a:rPr lang="da-DK" dirty="0" err="1"/>
              <a:t>Paradigm</a:t>
            </a:r>
            <a:endParaRPr lang="da-DK" dirty="0"/>
          </a:p>
          <a:p>
            <a:r>
              <a:rPr lang="da-DK" dirty="0"/>
              <a:t>ISO 27001 (Framework)</a:t>
            </a:r>
          </a:p>
          <a:p>
            <a:r>
              <a:rPr lang="da-DK" dirty="0"/>
              <a:t>GDPR (General data </a:t>
            </a:r>
            <a:r>
              <a:rPr lang="da-DK" dirty="0" err="1"/>
              <a:t>protection</a:t>
            </a:r>
            <a:r>
              <a:rPr lang="da-DK" dirty="0"/>
              <a:t> </a:t>
            </a:r>
            <a:r>
              <a:rPr lang="da-DK" dirty="0" err="1"/>
              <a:t>regulation</a:t>
            </a:r>
            <a:r>
              <a:rPr lang="da-DK" dirty="0"/>
              <a:t>)</a:t>
            </a:r>
          </a:p>
          <a:p>
            <a:r>
              <a:rPr lang="da-DK" dirty="0"/>
              <a:t>Risk </a:t>
            </a:r>
            <a:r>
              <a:rPr lang="da-DK" dirty="0" err="1"/>
              <a:t>assessment</a:t>
            </a:r>
            <a:endParaRPr lang="da-DK" dirty="0"/>
          </a:p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95207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Vulnerability</a:t>
            </a:r>
            <a:r>
              <a:rPr lang="da-DK" dirty="0"/>
              <a:t>-</a:t>
            </a:r>
            <a:r>
              <a:rPr lang="da-DK" dirty="0" err="1"/>
              <a:t>Threat</a:t>
            </a:r>
            <a:r>
              <a:rPr lang="da-DK" dirty="0"/>
              <a:t>-Control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BB1F8534-5FCD-46D0-A7A1-5FD5098B4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8555" y="2511245"/>
            <a:ext cx="6047715" cy="2993269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B3A82D9A-CD68-4F24-9810-C4B8F62A8AEC}"/>
              </a:ext>
            </a:extLst>
          </p:cNvPr>
          <p:cNvSpPr txBox="1"/>
          <p:nvPr/>
        </p:nvSpPr>
        <p:spPr>
          <a:xfrm>
            <a:off x="1448555" y="5468150"/>
            <a:ext cx="6325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100" dirty="0"/>
              <a:t>Kilde: Slides lektion 1 ITITS (ING. DR. Henrik D. Kjeldsen)</a:t>
            </a: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956F640A-C33A-4226-8D4A-16C0E28E6777}"/>
              </a:ext>
            </a:extLst>
          </p:cNvPr>
          <p:cNvSpPr txBox="1"/>
          <p:nvPr/>
        </p:nvSpPr>
        <p:spPr>
          <a:xfrm>
            <a:off x="7649424" y="4614309"/>
            <a:ext cx="2750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600" dirty="0"/>
              <a:t>A </a:t>
            </a:r>
            <a:r>
              <a:rPr lang="da-DK" sz="1600" b="1" dirty="0" err="1"/>
              <a:t>Threat</a:t>
            </a:r>
            <a:r>
              <a:rPr lang="da-DK" sz="1600" b="1" dirty="0"/>
              <a:t> </a:t>
            </a:r>
            <a:r>
              <a:rPr lang="da-DK" sz="1600" dirty="0"/>
              <a:t>is </a:t>
            </a:r>
            <a:r>
              <a:rPr lang="da-DK" sz="1600" dirty="0" err="1"/>
              <a:t>blocked</a:t>
            </a:r>
            <a:r>
              <a:rPr lang="da-DK" sz="1600" dirty="0"/>
              <a:t> by</a:t>
            </a:r>
            <a:br>
              <a:rPr lang="da-DK" sz="1600" dirty="0"/>
            </a:br>
            <a:r>
              <a:rPr lang="da-DK" sz="1600" dirty="0"/>
              <a:t>A </a:t>
            </a:r>
            <a:r>
              <a:rPr lang="da-DK" sz="1600" b="1" dirty="0"/>
              <a:t>Control </a:t>
            </a:r>
            <a:r>
              <a:rPr lang="da-DK" sz="1600" dirty="0"/>
              <a:t>of</a:t>
            </a:r>
            <a:br>
              <a:rPr lang="da-DK" sz="1600" dirty="0"/>
            </a:br>
            <a:r>
              <a:rPr lang="da-DK" sz="1600" dirty="0"/>
              <a:t>A </a:t>
            </a:r>
            <a:r>
              <a:rPr lang="da-DK" sz="1600" b="1" dirty="0" err="1"/>
              <a:t>Vulnerability</a:t>
            </a:r>
            <a:endParaRPr lang="da-DK" sz="1600" dirty="0"/>
          </a:p>
        </p:txBody>
      </p:sp>
      <p:sp>
        <p:nvSpPr>
          <p:cNvPr id="10" name="Pladsholder til indhold 2">
            <a:extLst>
              <a:ext uri="{FF2B5EF4-FFF2-40B4-BE49-F238E27FC236}">
                <a16:creationId xmlns:a16="http://schemas.microsoft.com/office/drawing/2014/main" id="{3F50F639-8524-45F1-9204-C5E19AFDF04B}"/>
              </a:ext>
            </a:extLst>
          </p:cNvPr>
          <p:cNvSpPr txBox="1">
            <a:spLocks/>
          </p:cNvSpPr>
          <p:nvPr/>
        </p:nvSpPr>
        <p:spPr>
          <a:xfrm>
            <a:off x="7496270" y="2688378"/>
            <a:ext cx="4328310" cy="18455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 err="1"/>
              <a:t>Vulnerability</a:t>
            </a:r>
            <a:endParaRPr lang="da-DK" dirty="0"/>
          </a:p>
          <a:p>
            <a:r>
              <a:rPr lang="da-DK" dirty="0"/>
              <a:t>Typer af </a:t>
            </a:r>
            <a:r>
              <a:rPr lang="da-DK" dirty="0" err="1"/>
              <a:t>Threats</a:t>
            </a:r>
            <a:endParaRPr lang="da-DK" dirty="0"/>
          </a:p>
          <a:p>
            <a:r>
              <a:rPr lang="da-DK" dirty="0"/>
              <a:t>Typer af </a:t>
            </a:r>
            <a:r>
              <a:rPr lang="da-DK" dirty="0" err="1"/>
              <a:t>controls</a:t>
            </a:r>
            <a:endParaRPr lang="da-DK" dirty="0"/>
          </a:p>
          <a:p>
            <a:endParaRPr lang="da-DK" dirty="0"/>
          </a:p>
          <a:p>
            <a:pPr lvl="1"/>
            <a:endParaRPr lang="da-DK" dirty="0"/>
          </a:p>
          <a:p>
            <a:pPr marL="457200" lvl="1" indent="0">
              <a:buFont typeface="Arial"/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43652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Vulnerability</a:t>
            </a:r>
            <a:r>
              <a:rPr lang="da-DK" dirty="0"/>
              <a:t>-</a:t>
            </a:r>
            <a:r>
              <a:rPr lang="da-DK" dirty="0" err="1"/>
              <a:t>Threat</a:t>
            </a:r>
            <a:r>
              <a:rPr lang="da-DK" dirty="0"/>
              <a:t>-Control : Eksempel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A9320D51-4B72-4038-8E4E-C999BCB25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879" y="2692187"/>
            <a:ext cx="7354326" cy="3048425"/>
          </a:xfrm>
          <a:prstGeom prst="rect">
            <a:avLst/>
          </a:prstGeom>
        </p:spPr>
      </p:pic>
      <p:sp>
        <p:nvSpPr>
          <p:cNvPr id="11" name="Pladsholder til indhold 2">
            <a:extLst>
              <a:ext uri="{FF2B5EF4-FFF2-40B4-BE49-F238E27FC236}">
                <a16:creationId xmlns:a16="http://schemas.microsoft.com/office/drawing/2014/main" id="{14C7F5A9-01BF-4E10-B8B3-C616E1AA3064}"/>
              </a:ext>
            </a:extLst>
          </p:cNvPr>
          <p:cNvSpPr txBox="1">
            <a:spLocks/>
          </p:cNvSpPr>
          <p:nvPr/>
        </p:nvSpPr>
        <p:spPr>
          <a:xfrm>
            <a:off x="9189270" y="2808417"/>
            <a:ext cx="2073242" cy="17635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/>
              <a:t>Eks. HTTPS</a:t>
            </a:r>
          </a:p>
          <a:p>
            <a:pPr lvl="1"/>
            <a:endParaRPr lang="da-DK" dirty="0"/>
          </a:p>
          <a:p>
            <a:pPr marL="457200" lvl="1" indent="0">
              <a:buFont typeface="Arial"/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84321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Risk </a:t>
            </a:r>
            <a:r>
              <a:rPr lang="da-DK" dirty="0" err="1"/>
              <a:t>assessment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sp>
        <p:nvSpPr>
          <p:cNvPr id="6" name="Pladsholder til indhold 2">
            <a:extLst>
              <a:ext uri="{FF2B5EF4-FFF2-40B4-BE49-F238E27FC236}">
                <a16:creationId xmlns:a16="http://schemas.microsoft.com/office/drawing/2014/main" id="{1F37950D-973A-41D9-9C1B-0039FE554B54}"/>
              </a:ext>
            </a:extLst>
          </p:cNvPr>
          <p:cNvSpPr txBox="1">
            <a:spLocks/>
          </p:cNvSpPr>
          <p:nvPr/>
        </p:nvSpPr>
        <p:spPr>
          <a:xfrm>
            <a:off x="1295400" y="2556932"/>
            <a:ext cx="9486418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/>
              <a:t>1. Identificer Aktiver </a:t>
            </a:r>
          </a:p>
          <a:p>
            <a:r>
              <a:rPr lang="da-DK" dirty="0"/>
              <a:t>2. Bestem sårbarheder</a:t>
            </a:r>
          </a:p>
          <a:p>
            <a:r>
              <a:rPr lang="da-DK" dirty="0"/>
              <a:t>3. Bestem risiko for udnyttelse af mulige sårbarheder</a:t>
            </a:r>
          </a:p>
          <a:p>
            <a:pPr lvl="1"/>
            <a:r>
              <a:rPr lang="da-DK" dirty="0"/>
              <a:t>Alle sårbarheder kan ikke findes</a:t>
            </a:r>
          </a:p>
          <a:p>
            <a:r>
              <a:rPr lang="da-DK" dirty="0"/>
              <a:t>4. Bestem konsekvenserne ved en udnyttelse af sårbarhed</a:t>
            </a:r>
          </a:p>
          <a:p>
            <a:r>
              <a:rPr lang="da-DK" dirty="0"/>
              <a:t>5. Udvælg kontroller</a:t>
            </a:r>
          </a:p>
          <a:p>
            <a:r>
              <a:rPr lang="da-DK" dirty="0"/>
              <a:t>6. Evaluer: Kontroller/Pris? Evt. tabelform</a:t>
            </a:r>
          </a:p>
          <a:p>
            <a:pPr lvl="1"/>
            <a:endParaRPr lang="da-DK" dirty="0"/>
          </a:p>
          <a:p>
            <a:pPr marL="457200" lvl="1" indent="0">
              <a:buFont typeface="Arial"/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36437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Risk </a:t>
            </a:r>
            <a:r>
              <a:rPr lang="da-DK" dirty="0" err="1"/>
              <a:t>assessment</a:t>
            </a:r>
            <a:r>
              <a:rPr lang="da-DK" dirty="0"/>
              <a:t> (fortsat…)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1026" name="Picture 2" descr="Risikobilledet i forhold til konsekvens og sandsynlighed &#10;prioritet 2 &#10;Konsekvens - kritisk til uacceptabelt &#10;Sandsynlighed - usandsynligt til mindre sandsynligt &#10;Prioritet 1 &#10;,konsekven. &#10;Sandsynlighed — &#10;kritisk uacceptabe,. &#10;candsynligt til forventet &#10;o &#10;Prioritet 4 &#10;Konsekvens— uvæsentligt til generende &#10;Sandsynlighed - usandsynlig til mindre sandsynl' &#10;Prioritet 3 &#10;Konsekvens — uvæsentligt til generende &#10;Sandsynlighed - sandsynligt til forventet &#10;Sandsynlighed ">
            <a:extLst>
              <a:ext uri="{FF2B5EF4-FFF2-40B4-BE49-F238E27FC236}">
                <a16:creationId xmlns:a16="http://schemas.microsoft.com/office/drawing/2014/main" id="{E29C0FE6-4B75-497F-9114-E2F890C7C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7244" y="2456283"/>
            <a:ext cx="4596676" cy="352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kstfelt 6">
            <a:extLst>
              <a:ext uri="{FF2B5EF4-FFF2-40B4-BE49-F238E27FC236}">
                <a16:creationId xmlns:a16="http://schemas.microsoft.com/office/drawing/2014/main" id="{9D1CD487-8EF7-48F7-B044-0F914BED6535}"/>
              </a:ext>
            </a:extLst>
          </p:cNvPr>
          <p:cNvSpPr txBox="1"/>
          <p:nvPr/>
        </p:nvSpPr>
        <p:spPr>
          <a:xfrm>
            <a:off x="3687244" y="5946361"/>
            <a:ext cx="6325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100" dirty="0"/>
              <a:t>Kilde: Digitaliseringsstyrelsen 2015</a:t>
            </a:r>
          </a:p>
        </p:txBody>
      </p:sp>
    </p:spTree>
    <p:extLst>
      <p:ext uri="{BB962C8B-B14F-4D97-AF65-F5344CB8AC3E}">
        <p14:creationId xmlns:p14="http://schemas.microsoft.com/office/powerpoint/2010/main" val="1434054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Risk </a:t>
            </a:r>
            <a:r>
              <a:rPr lang="da-DK" dirty="0" err="1"/>
              <a:t>assessment</a:t>
            </a:r>
            <a:r>
              <a:rPr lang="da-DK" dirty="0"/>
              <a:t> ISO 27001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sp>
        <p:nvSpPr>
          <p:cNvPr id="7" name="Tekstfelt 6">
            <a:extLst>
              <a:ext uri="{FF2B5EF4-FFF2-40B4-BE49-F238E27FC236}">
                <a16:creationId xmlns:a16="http://schemas.microsoft.com/office/drawing/2014/main" id="{9D1CD487-8EF7-48F7-B044-0F914BED6535}"/>
              </a:ext>
            </a:extLst>
          </p:cNvPr>
          <p:cNvSpPr txBox="1"/>
          <p:nvPr/>
        </p:nvSpPr>
        <p:spPr>
          <a:xfrm>
            <a:off x="3687244" y="5946361"/>
            <a:ext cx="6325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100" dirty="0"/>
              <a:t>Kilde: Digitaliseringsstyrelsen 2015</a:t>
            </a:r>
          </a:p>
        </p:txBody>
      </p:sp>
      <p:sp>
        <p:nvSpPr>
          <p:cNvPr id="6" name="Pladsholder til indhold 2">
            <a:extLst>
              <a:ext uri="{FF2B5EF4-FFF2-40B4-BE49-F238E27FC236}">
                <a16:creationId xmlns:a16="http://schemas.microsoft.com/office/drawing/2014/main" id="{7C04442C-3E89-4E9B-A46C-67CB4E81DC8A}"/>
              </a:ext>
            </a:extLst>
          </p:cNvPr>
          <p:cNvSpPr txBox="1">
            <a:spLocks/>
          </p:cNvSpPr>
          <p:nvPr/>
        </p:nvSpPr>
        <p:spPr>
          <a:xfrm>
            <a:off x="1295400" y="2556932"/>
            <a:ext cx="7875759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/>
              <a:t>ISO 27000-familie</a:t>
            </a:r>
          </a:p>
          <a:p>
            <a:r>
              <a:rPr lang="da-DK" dirty="0"/>
              <a:t>Mere teknisk/detaljeret beskrivelse i ISO 27001</a:t>
            </a:r>
          </a:p>
          <a:p>
            <a:pPr marL="457200" lvl="1" indent="0">
              <a:buFont typeface="Arial"/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0784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Risk </a:t>
            </a:r>
            <a:r>
              <a:rPr lang="da-DK" dirty="0" err="1"/>
              <a:t>assessment</a:t>
            </a:r>
            <a:r>
              <a:rPr lang="da-DK" dirty="0"/>
              <a:t> ISO 27001 (fortsat)</a:t>
            </a:r>
          </a:p>
        </p:txBody>
      </p:sp>
      <p:sp>
        <p:nvSpPr>
          <p:cNvPr id="6" name="Pladsholder til indhold 2">
            <a:extLst>
              <a:ext uri="{FF2B5EF4-FFF2-40B4-BE49-F238E27FC236}">
                <a16:creationId xmlns:a16="http://schemas.microsoft.com/office/drawing/2014/main" id="{7C04442C-3E89-4E9B-A46C-67CB4E81DC8A}"/>
              </a:ext>
            </a:extLst>
          </p:cNvPr>
          <p:cNvSpPr txBox="1">
            <a:spLocks/>
          </p:cNvSpPr>
          <p:nvPr/>
        </p:nvSpPr>
        <p:spPr>
          <a:xfrm>
            <a:off x="1295400" y="2556932"/>
            <a:ext cx="9912790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/>
              <a:t>1. Risk </a:t>
            </a:r>
            <a:r>
              <a:rPr lang="da-DK" dirty="0" err="1"/>
              <a:t>assessment</a:t>
            </a:r>
            <a:r>
              <a:rPr lang="da-DK" dirty="0"/>
              <a:t> </a:t>
            </a:r>
            <a:r>
              <a:rPr lang="da-DK" dirty="0" err="1"/>
              <a:t>methodology</a:t>
            </a:r>
            <a:r>
              <a:rPr lang="da-DK" dirty="0"/>
              <a:t> (Fastsæt protokol for risikoanalyse)</a:t>
            </a:r>
          </a:p>
          <a:p>
            <a:r>
              <a:rPr lang="da-DK" dirty="0"/>
              <a:t>2. Find Assets/</a:t>
            </a:r>
            <a:r>
              <a:rPr lang="da-DK" dirty="0" err="1"/>
              <a:t>Threats</a:t>
            </a:r>
            <a:r>
              <a:rPr lang="da-DK" dirty="0"/>
              <a:t>/</a:t>
            </a:r>
            <a:r>
              <a:rPr lang="da-DK" dirty="0" err="1"/>
              <a:t>Vulnerabilities</a:t>
            </a:r>
            <a:endParaRPr lang="da-DK" dirty="0"/>
          </a:p>
          <a:p>
            <a:pPr lvl="1"/>
            <a:r>
              <a:rPr lang="da-DK" dirty="0"/>
              <a:t>Vurder derefter konsekvenserne og risici for hver kombination</a:t>
            </a:r>
          </a:p>
          <a:p>
            <a:r>
              <a:rPr lang="da-DK" dirty="0"/>
              <a:t>3. Finder </a:t>
            </a:r>
            <a:r>
              <a:rPr lang="da-DK" dirty="0" err="1"/>
              <a:t>controls</a:t>
            </a:r>
            <a:endParaRPr lang="da-DK" dirty="0"/>
          </a:p>
          <a:p>
            <a:pPr lvl="1"/>
            <a:r>
              <a:rPr lang="da-DK" dirty="0" err="1"/>
              <a:t>Annex</a:t>
            </a:r>
            <a:r>
              <a:rPr lang="da-DK" dirty="0"/>
              <a:t> A Kontroller (bilag), forsikring, stop aktivitet, acceptér risiko</a:t>
            </a:r>
          </a:p>
          <a:p>
            <a:r>
              <a:rPr lang="da-DK" dirty="0"/>
              <a:t>4. Risikoanalyserapport</a:t>
            </a:r>
          </a:p>
          <a:p>
            <a:r>
              <a:rPr lang="da-DK" dirty="0"/>
              <a:t>5. Statement of </a:t>
            </a:r>
            <a:r>
              <a:rPr lang="da-DK" dirty="0" err="1"/>
              <a:t>Applicability</a:t>
            </a:r>
            <a:r>
              <a:rPr lang="da-DK" dirty="0"/>
              <a:t> (liste af kontroller) – Til certificering</a:t>
            </a:r>
          </a:p>
          <a:p>
            <a:r>
              <a:rPr lang="da-DK" dirty="0"/>
              <a:t>6. Risk </a:t>
            </a:r>
            <a:r>
              <a:rPr lang="da-DK" dirty="0" err="1"/>
              <a:t>Treatment</a:t>
            </a:r>
            <a:r>
              <a:rPr lang="da-DK" dirty="0"/>
              <a:t> Plan – Hvem har ansvar, tidsplan, budget</a:t>
            </a:r>
          </a:p>
        </p:txBody>
      </p:sp>
    </p:spTree>
    <p:extLst>
      <p:ext uri="{BB962C8B-B14F-4D97-AF65-F5344CB8AC3E}">
        <p14:creationId xmlns:p14="http://schemas.microsoft.com/office/powerpoint/2010/main" val="37697534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sk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491_TF44606487.potx" id="{74485E8A-C496-4073-9560-328CDC302995}" vid="{39304DA7-5C46-4BA3-8C85-ADF69FBBE37F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A1E945A-F8B2-4917-A3C0-E5FD0C7053C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F027939-E3B8-41D6-8A67-A640CA8A50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3AC0881-EA88-432B-86BB-4EB78D0EA8C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Organisk design</Template>
  <TotalTime>176</TotalTime>
  <Words>274</Words>
  <Application>Microsoft Office PowerPoint</Application>
  <PresentationFormat>Widescreen</PresentationFormat>
  <Paragraphs>44</Paragraphs>
  <Slides>8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8</vt:i4>
      </vt:variant>
    </vt:vector>
  </HeadingPairs>
  <TitlesOfParts>
    <vt:vector size="12" baseType="lpstr">
      <vt:lpstr>Arial</vt:lpstr>
      <vt:lpstr>Calibri</vt:lpstr>
      <vt:lpstr>Garamond</vt:lpstr>
      <vt:lpstr>Organisk</vt:lpstr>
      <vt:lpstr>1. Grundbegreberne indenfor IT-sikkerhed</vt:lpstr>
      <vt:lpstr>Grundbegreberne</vt:lpstr>
      <vt:lpstr>Vulnerability-Threat-Control</vt:lpstr>
      <vt:lpstr>Vulnerability-Threat-Control : Eksempel</vt:lpstr>
      <vt:lpstr>Risk assessment</vt:lpstr>
      <vt:lpstr>Risk assessment (fortsat…)</vt:lpstr>
      <vt:lpstr>Risk assessment ISO 27001</vt:lpstr>
      <vt:lpstr>Risk assessment ISO 27001 (fortsat)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Grundbegreberne indenfor IT-sikkerhed</dc:title>
  <dc:creator>Mathias Nielsen</dc:creator>
  <cp:lastModifiedBy>Mathias Nielsen</cp:lastModifiedBy>
  <cp:revision>10</cp:revision>
  <dcterms:created xsi:type="dcterms:W3CDTF">2021-01-03T14:11:21Z</dcterms:created>
  <dcterms:modified xsi:type="dcterms:W3CDTF">2021-01-11T11:38:10Z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